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Lst>
  <p:sldSz cx="7559675" cy="106918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0D8921-C408-4B7A-9D71-D68089B2A6BD}" v="296" dt="2024-09-08T18:49:51.836"/>
  </p1510:revLst>
</p1510:revInfo>
</file>

<file path=ppt/tableStyles.xml><?xml version="1.0" encoding="utf-8"?>
<a:tblStyleLst xmlns:a="http://schemas.openxmlformats.org/drawingml/2006/main" def="{5C22544A-7EE6-4342-B048-85BDC9FD1C3A}">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7" d="100"/>
          <a:sy n="57" d="100"/>
        </p:scale>
        <p:origin x="196" y="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1749795"/>
            <a:ext cx="6425724" cy="3722335"/>
          </a:xfrm>
        </p:spPr>
        <p:txBody>
          <a:bodyPr anchor="b"/>
          <a:lstStyle>
            <a:lvl1pPr algn="ctr">
              <a:defRPr sz="4960"/>
            </a:lvl1pPr>
          </a:lstStyle>
          <a:p>
            <a:r>
              <a:rPr lang="en-US"/>
              <a:t>Click to edit Master title style</a:t>
            </a:r>
            <a:endParaRPr lang="en-US" dirty="0"/>
          </a:p>
        </p:txBody>
      </p:sp>
      <p:sp>
        <p:nvSpPr>
          <p:cNvPr id="3" name="Subtitle 2"/>
          <p:cNvSpPr>
            <a:spLocks noGrp="1"/>
          </p:cNvSpPr>
          <p:nvPr>
            <p:ph type="subTitle" idx="1"/>
          </p:nvPr>
        </p:nvSpPr>
        <p:spPr>
          <a:xfrm>
            <a:off x="944960" y="5615678"/>
            <a:ext cx="5669756" cy="2581379"/>
          </a:xfrm>
        </p:spPr>
        <p:txBody>
          <a:bodyPr/>
          <a:lstStyle>
            <a:lvl1pPr marL="0" indent="0" algn="ctr">
              <a:buNone/>
              <a:defRPr sz="1984"/>
            </a:lvl1pPr>
            <a:lvl2pPr marL="377967" indent="0" algn="ctr">
              <a:buNone/>
              <a:defRPr sz="1653"/>
            </a:lvl2pPr>
            <a:lvl3pPr marL="755934" indent="0" algn="ctr">
              <a:buNone/>
              <a:defRPr sz="1488"/>
            </a:lvl3pPr>
            <a:lvl4pPr marL="1133902" indent="0" algn="ctr">
              <a:buNone/>
              <a:defRPr sz="1323"/>
            </a:lvl4pPr>
            <a:lvl5pPr marL="1511869" indent="0" algn="ctr">
              <a:buNone/>
              <a:defRPr sz="1323"/>
            </a:lvl5pPr>
            <a:lvl6pPr marL="1889836" indent="0" algn="ctr">
              <a:buNone/>
              <a:defRPr sz="1323"/>
            </a:lvl6pPr>
            <a:lvl7pPr marL="2267803" indent="0" algn="ctr">
              <a:buNone/>
              <a:defRPr sz="1323"/>
            </a:lvl7pPr>
            <a:lvl8pPr marL="2645771" indent="0" algn="ctr">
              <a:buNone/>
              <a:defRPr sz="1323"/>
            </a:lvl8pPr>
            <a:lvl9pPr marL="3023738" indent="0" algn="ctr">
              <a:buNone/>
              <a:defRPr sz="132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83B2EA5-511B-4971-9FF8-778BCA27B64B}" type="datetimeFigureOut">
              <a:rPr lang="en-GB" smtClean="0"/>
              <a:t>08/09/2024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8F3FE1D-ACFB-4D47-97AF-7CB71D172C70}" type="slidenum">
              <a:rPr lang="en-GB" smtClean="0"/>
              <a:t>‹#›</a:t>
            </a:fld>
            <a:endParaRPr lang="en-GB"/>
          </a:p>
        </p:txBody>
      </p:sp>
    </p:spTree>
    <p:extLst>
      <p:ext uri="{BB962C8B-B14F-4D97-AF65-F5344CB8AC3E}">
        <p14:creationId xmlns:p14="http://schemas.microsoft.com/office/powerpoint/2010/main" val="63346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3B2EA5-511B-4971-9FF8-778BCA27B64B}" type="datetimeFigureOut">
              <a:rPr lang="en-GB" smtClean="0"/>
              <a:t>08/09/2024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8F3FE1D-ACFB-4D47-97AF-7CB71D172C70}" type="slidenum">
              <a:rPr lang="en-GB" smtClean="0"/>
              <a:t>‹#›</a:t>
            </a:fld>
            <a:endParaRPr lang="en-GB"/>
          </a:p>
        </p:txBody>
      </p:sp>
    </p:spTree>
    <p:extLst>
      <p:ext uri="{BB962C8B-B14F-4D97-AF65-F5344CB8AC3E}">
        <p14:creationId xmlns:p14="http://schemas.microsoft.com/office/powerpoint/2010/main" val="4271148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569240"/>
            <a:ext cx="1630055" cy="90608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9728" y="569240"/>
            <a:ext cx="4795669" cy="9060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3B2EA5-511B-4971-9FF8-778BCA27B64B}" type="datetimeFigureOut">
              <a:rPr lang="en-GB" smtClean="0"/>
              <a:t>08/09/2024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8F3FE1D-ACFB-4D47-97AF-7CB71D172C70}" type="slidenum">
              <a:rPr lang="en-GB" smtClean="0"/>
              <a:t>‹#›</a:t>
            </a:fld>
            <a:endParaRPr lang="en-GB"/>
          </a:p>
        </p:txBody>
      </p:sp>
    </p:spTree>
    <p:extLst>
      <p:ext uri="{BB962C8B-B14F-4D97-AF65-F5344CB8AC3E}">
        <p14:creationId xmlns:p14="http://schemas.microsoft.com/office/powerpoint/2010/main" val="15878000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3B2EA5-511B-4971-9FF8-778BCA27B64B}" type="datetimeFigureOut">
              <a:rPr lang="en-GB" smtClean="0"/>
              <a:t>08/09/2024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8F3FE1D-ACFB-4D47-97AF-7CB71D172C70}" type="slidenum">
              <a:rPr lang="en-GB" smtClean="0"/>
              <a:t>‹#›</a:t>
            </a:fld>
            <a:endParaRPr lang="en-GB"/>
          </a:p>
        </p:txBody>
      </p:sp>
    </p:spTree>
    <p:extLst>
      <p:ext uri="{BB962C8B-B14F-4D97-AF65-F5344CB8AC3E}">
        <p14:creationId xmlns:p14="http://schemas.microsoft.com/office/powerpoint/2010/main" val="30194637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2665532"/>
            <a:ext cx="6520220" cy="4447496"/>
          </a:xfrm>
        </p:spPr>
        <p:txBody>
          <a:bodyPr anchor="b"/>
          <a:lstStyle>
            <a:lvl1pPr>
              <a:defRPr sz="4960"/>
            </a:lvl1pPr>
          </a:lstStyle>
          <a:p>
            <a:r>
              <a:rPr lang="en-US"/>
              <a:t>Click to edit Master title style</a:t>
            </a:r>
            <a:endParaRPr lang="en-US" dirty="0"/>
          </a:p>
        </p:txBody>
      </p:sp>
      <p:sp>
        <p:nvSpPr>
          <p:cNvPr id="3" name="Text Placeholder 2"/>
          <p:cNvSpPr>
            <a:spLocks noGrp="1"/>
          </p:cNvSpPr>
          <p:nvPr>
            <p:ph type="body" idx="1"/>
          </p:nvPr>
        </p:nvSpPr>
        <p:spPr>
          <a:xfrm>
            <a:off x="515791" y="7155103"/>
            <a:ext cx="6520220" cy="2338833"/>
          </a:xfrm>
        </p:spPr>
        <p:txBody>
          <a:bodyPr/>
          <a:lstStyle>
            <a:lvl1pPr marL="0" indent="0">
              <a:buNone/>
              <a:defRPr sz="1984">
                <a:solidFill>
                  <a:schemeClr val="tx1"/>
                </a:solidFill>
              </a:defRPr>
            </a:lvl1pPr>
            <a:lvl2pPr marL="377967" indent="0">
              <a:buNone/>
              <a:defRPr sz="1653">
                <a:solidFill>
                  <a:schemeClr val="tx1">
                    <a:tint val="75000"/>
                  </a:schemeClr>
                </a:solidFill>
              </a:defRPr>
            </a:lvl2pPr>
            <a:lvl3pPr marL="755934" indent="0">
              <a:buNone/>
              <a:defRPr sz="1488">
                <a:solidFill>
                  <a:schemeClr val="tx1">
                    <a:tint val="75000"/>
                  </a:schemeClr>
                </a:solidFill>
              </a:defRPr>
            </a:lvl3pPr>
            <a:lvl4pPr marL="1133902" indent="0">
              <a:buNone/>
              <a:defRPr sz="1323">
                <a:solidFill>
                  <a:schemeClr val="tx1">
                    <a:tint val="75000"/>
                  </a:schemeClr>
                </a:solidFill>
              </a:defRPr>
            </a:lvl4pPr>
            <a:lvl5pPr marL="1511869" indent="0">
              <a:buNone/>
              <a:defRPr sz="1323">
                <a:solidFill>
                  <a:schemeClr val="tx1">
                    <a:tint val="75000"/>
                  </a:schemeClr>
                </a:solidFill>
              </a:defRPr>
            </a:lvl5pPr>
            <a:lvl6pPr marL="1889836" indent="0">
              <a:buNone/>
              <a:defRPr sz="1323">
                <a:solidFill>
                  <a:schemeClr val="tx1">
                    <a:tint val="75000"/>
                  </a:schemeClr>
                </a:solidFill>
              </a:defRPr>
            </a:lvl6pPr>
            <a:lvl7pPr marL="2267803" indent="0">
              <a:buNone/>
              <a:defRPr sz="1323">
                <a:solidFill>
                  <a:schemeClr val="tx1">
                    <a:tint val="75000"/>
                  </a:schemeClr>
                </a:solidFill>
              </a:defRPr>
            </a:lvl7pPr>
            <a:lvl8pPr marL="2645771" indent="0">
              <a:buNone/>
              <a:defRPr sz="1323">
                <a:solidFill>
                  <a:schemeClr val="tx1">
                    <a:tint val="75000"/>
                  </a:schemeClr>
                </a:solidFill>
              </a:defRPr>
            </a:lvl8pPr>
            <a:lvl9pPr marL="3023738" indent="0">
              <a:buNone/>
              <a:defRPr sz="132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3B2EA5-511B-4971-9FF8-778BCA27B64B}" type="datetimeFigureOut">
              <a:rPr lang="en-GB" smtClean="0"/>
              <a:t>08/09/2024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8F3FE1D-ACFB-4D47-97AF-7CB71D172C70}" type="slidenum">
              <a:rPr lang="en-GB" smtClean="0"/>
              <a:t>‹#›</a:t>
            </a:fld>
            <a:endParaRPr lang="en-GB"/>
          </a:p>
        </p:txBody>
      </p:sp>
    </p:spTree>
    <p:extLst>
      <p:ext uri="{BB962C8B-B14F-4D97-AF65-F5344CB8AC3E}">
        <p14:creationId xmlns:p14="http://schemas.microsoft.com/office/powerpoint/2010/main" val="2032634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9728" y="2846200"/>
            <a:ext cx="3212862" cy="6783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27085" y="2846200"/>
            <a:ext cx="3212862" cy="6783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83B2EA5-511B-4971-9FF8-778BCA27B64B}" type="datetimeFigureOut">
              <a:rPr lang="en-GB" smtClean="0"/>
              <a:t>08/09/2024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8F3FE1D-ACFB-4D47-97AF-7CB71D172C70}" type="slidenum">
              <a:rPr lang="en-GB" smtClean="0"/>
              <a:t>‹#›</a:t>
            </a:fld>
            <a:endParaRPr lang="en-GB"/>
          </a:p>
        </p:txBody>
      </p:sp>
    </p:spTree>
    <p:extLst>
      <p:ext uri="{BB962C8B-B14F-4D97-AF65-F5344CB8AC3E}">
        <p14:creationId xmlns:p14="http://schemas.microsoft.com/office/powerpoint/2010/main" val="2170634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569242"/>
            <a:ext cx="6520220" cy="2066590"/>
          </a:xfrm>
        </p:spPr>
        <p:txBody>
          <a:bodyPr/>
          <a:lstStyle/>
          <a:p>
            <a:r>
              <a:rPr lang="en-US"/>
              <a:t>Click to edit Master title style</a:t>
            </a:r>
            <a:endParaRPr lang="en-US" dirty="0"/>
          </a:p>
        </p:txBody>
      </p:sp>
      <p:sp>
        <p:nvSpPr>
          <p:cNvPr id="3" name="Text Placeholder 2"/>
          <p:cNvSpPr>
            <a:spLocks noGrp="1"/>
          </p:cNvSpPr>
          <p:nvPr>
            <p:ph type="body" idx="1"/>
          </p:nvPr>
        </p:nvSpPr>
        <p:spPr>
          <a:xfrm>
            <a:off x="520713" y="2620980"/>
            <a:ext cx="3198096"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en-US"/>
              <a:t>Click to edit Master text styles</a:t>
            </a:r>
          </a:p>
        </p:txBody>
      </p:sp>
      <p:sp>
        <p:nvSpPr>
          <p:cNvPr id="4" name="Content Placeholder 3"/>
          <p:cNvSpPr>
            <a:spLocks noGrp="1"/>
          </p:cNvSpPr>
          <p:nvPr>
            <p:ph sz="half" idx="2"/>
          </p:nvPr>
        </p:nvSpPr>
        <p:spPr>
          <a:xfrm>
            <a:off x="520713" y="3905482"/>
            <a:ext cx="3198096" cy="5744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27086" y="2620980"/>
            <a:ext cx="3213847"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en-US"/>
              <a:t>Click to edit Master text styles</a:t>
            </a:r>
          </a:p>
        </p:txBody>
      </p:sp>
      <p:sp>
        <p:nvSpPr>
          <p:cNvPr id="6" name="Content Placeholder 5"/>
          <p:cNvSpPr>
            <a:spLocks noGrp="1"/>
          </p:cNvSpPr>
          <p:nvPr>
            <p:ph sz="quarter" idx="4"/>
          </p:nvPr>
        </p:nvSpPr>
        <p:spPr>
          <a:xfrm>
            <a:off x="3827086" y="3905482"/>
            <a:ext cx="3213847" cy="5744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3B2EA5-511B-4971-9FF8-778BCA27B64B}" type="datetimeFigureOut">
              <a:rPr lang="en-GB" smtClean="0"/>
              <a:t>08/09/2024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8F3FE1D-ACFB-4D47-97AF-7CB71D172C70}" type="slidenum">
              <a:rPr lang="en-GB" smtClean="0"/>
              <a:t>‹#›</a:t>
            </a:fld>
            <a:endParaRPr lang="en-GB"/>
          </a:p>
        </p:txBody>
      </p:sp>
    </p:spTree>
    <p:extLst>
      <p:ext uri="{BB962C8B-B14F-4D97-AF65-F5344CB8AC3E}">
        <p14:creationId xmlns:p14="http://schemas.microsoft.com/office/powerpoint/2010/main" val="777774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83B2EA5-511B-4971-9FF8-778BCA27B64B}" type="datetimeFigureOut">
              <a:rPr lang="en-GB" smtClean="0"/>
              <a:t>08/09/2024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8F3FE1D-ACFB-4D47-97AF-7CB71D172C70}" type="slidenum">
              <a:rPr lang="en-GB" smtClean="0"/>
              <a:t>‹#›</a:t>
            </a:fld>
            <a:endParaRPr lang="en-GB"/>
          </a:p>
        </p:txBody>
      </p:sp>
    </p:spTree>
    <p:extLst>
      <p:ext uri="{BB962C8B-B14F-4D97-AF65-F5344CB8AC3E}">
        <p14:creationId xmlns:p14="http://schemas.microsoft.com/office/powerpoint/2010/main" val="789007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3B2EA5-511B-4971-9FF8-778BCA27B64B}" type="datetimeFigureOut">
              <a:rPr lang="en-GB" smtClean="0"/>
              <a:t>08/09/2024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8F3FE1D-ACFB-4D47-97AF-7CB71D172C70}" type="slidenum">
              <a:rPr lang="en-GB" smtClean="0"/>
              <a:t>‹#›</a:t>
            </a:fld>
            <a:endParaRPr lang="en-GB"/>
          </a:p>
        </p:txBody>
      </p:sp>
    </p:spTree>
    <p:extLst>
      <p:ext uri="{BB962C8B-B14F-4D97-AF65-F5344CB8AC3E}">
        <p14:creationId xmlns:p14="http://schemas.microsoft.com/office/powerpoint/2010/main" val="915208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en-US"/>
              <a:t>Click to edit Master title style</a:t>
            </a:r>
            <a:endParaRPr lang="en-US" dirty="0"/>
          </a:p>
        </p:txBody>
      </p:sp>
      <p:sp>
        <p:nvSpPr>
          <p:cNvPr id="3" name="Content Placeholder 2"/>
          <p:cNvSpPr>
            <a:spLocks noGrp="1"/>
          </p:cNvSpPr>
          <p:nvPr>
            <p:ph idx="1"/>
          </p:nvPr>
        </p:nvSpPr>
        <p:spPr>
          <a:xfrm>
            <a:off x="3213847" y="1539425"/>
            <a:ext cx="3827085" cy="7598117"/>
          </a:xfrm>
        </p:spPr>
        <p:txBody>
          <a:bodyPr/>
          <a:lstStyle>
            <a:lvl1pPr>
              <a:defRPr sz="2645"/>
            </a:lvl1pPr>
            <a:lvl2pPr>
              <a:defRPr sz="2315"/>
            </a:lvl2pPr>
            <a:lvl3pPr>
              <a:defRPr sz="1984"/>
            </a:lvl3pPr>
            <a:lvl4pPr>
              <a:defRPr sz="1653"/>
            </a:lvl4pPr>
            <a:lvl5pPr>
              <a:defRPr sz="1653"/>
            </a:lvl5pPr>
            <a:lvl6pPr>
              <a:defRPr sz="1653"/>
            </a:lvl6pPr>
            <a:lvl7pPr>
              <a:defRPr sz="1653"/>
            </a:lvl7pPr>
            <a:lvl8pPr>
              <a:defRPr sz="1653"/>
            </a:lvl8pPr>
            <a:lvl9pPr>
              <a:defRPr sz="165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en-US"/>
              <a:t>Click to edit Master text styles</a:t>
            </a:r>
          </a:p>
        </p:txBody>
      </p:sp>
      <p:sp>
        <p:nvSpPr>
          <p:cNvPr id="5" name="Date Placeholder 4"/>
          <p:cNvSpPr>
            <a:spLocks noGrp="1"/>
          </p:cNvSpPr>
          <p:nvPr>
            <p:ph type="dt" sz="half" idx="10"/>
          </p:nvPr>
        </p:nvSpPr>
        <p:spPr/>
        <p:txBody>
          <a:bodyPr/>
          <a:lstStyle/>
          <a:p>
            <a:fld id="{A83B2EA5-511B-4971-9FF8-778BCA27B64B}" type="datetimeFigureOut">
              <a:rPr lang="en-GB" smtClean="0"/>
              <a:t>08/09/2024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8F3FE1D-ACFB-4D47-97AF-7CB71D172C70}" type="slidenum">
              <a:rPr lang="en-GB" smtClean="0"/>
              <a:t>‹#›</a:t>
            </a:fld>
            <a:endParaRPr lang="en-GB"/>
          </a:p>
        </p:txBody>
      </p:sp>
    </p:spTree>
    <p:extLst>
      <p:ext uri="{BB962C8B-B14F-4D97-AF65-F5344CB8AC3E}">
        <p14:creationId xmlns:p14="http://schemas.microsoft.com/office/powerpoint/2010/main" val="4254926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en-US"/>
              <a:t>Click to edit Master title style</a:t>
            </a:r>
            <a:endParaRPr lang="en-US" dirty="0"/>
          </a:p>
        </p:txBody>
      </p:sp>
      <p:sp>
        <p:nvSpPr>
          <p:cNvPr id="3" name="Picture Placeholder 2"/>
          <p:cNvSpPr>
            <a:spLocks noGrp="1" noChangeAspect="1"/>
          </p:cNvSpPr>
          <p:nvPr>
            <p:ph type="pic" idx="1"/>
          </p:nvPr>
        </p:nvSpPr>
        <p:spPr>
          <a:xfrm>
            <a:off x="3213847" y="1539425"/>
            <a:ext cx="3827085" cy="7598117"/>
          </a:xfrm>
        </p:spPr>
        <p:txBody>
          <a:bodyPr anchor="t"/>
          <a:lstStyle>
            <a:lvl1pPr marL="0" indent="0">
              <a:buNone/>
              <a:defRPr sz="2645"/>
            </a:lvl1pPr>
            <a:lvl2pPr marL="377967" indent="0">
              <a:buNone/>
              <a:defRPr sz="2315"/>
            </a:lvl2pPr>
            <a:lvl3pPr marL="755934" indent="0">
              <a:buNone/>
              <a:defRPr sz="1984"/>
            </a:lvl3pPr>
            <a:lvl4pPr marL="1133902" indent="0">
              <a:buNone/>
              <a:defRPr sz="1653"/>
            </a:lvl4pPr>
            <a:lvl5pPr marL="1511869" indent="0">
              <a:buNone/>
              <a:defRPr sz="1653"/>
            </a:lvl5pPr>
            <a:lvl6pPr marL="1889836" indent="0">
              <a:buNone/>
              <a:defRPr sz="1653"/>
            </a:lvl6pPr>
            <a:lvl7pPr marL="2267803" indent="0">
              <a:buNone/>
              <a:defRPr sz="1653"/>
            </a:lvl7pPr>
            <a:lvl8pPr marL="2645771" indent="0">
              <a:buNone/>
              <a:defRPr sz="1653"/>
            </a:lvl8pPr>
            <a:lvl9pPr marL="3023738" indent="0">
              <a:buNone/>
              <a:defRPr sz="1653"/>
            </a:lvl9pPr>
          </a:lstStyle>
          <a:p>
            <a:r>
              <a:rPr lang="en-US"/>
              <a:t>Click icon to add picture</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en-US"/>
              <a:t>Click to edit Master text styles</a:t>
            </a:r>
          </a:p>
        </p:txBody>
      </p:sp>
      <p:sp>
        <p:nvSpPr>
          <p:cNvPr id="5" name="Date Placeholder 4"/>
          <p:cNvSpPr>
            <a:spLocks noGrp="1"/>
          </p:cNvSpPr>
          <p:nvPr>
            <p:ph type="dt" sz="half" idx="10"/>
          </p:nvPr>
        </p:nvSpPr>
        <p:spPr/>
        <p:txBody>
          <a:bodyPr/>
          <a:lstStyle/>
          <a:p>
            <a:fld id="{A83B2EA5-511B-4971-9FF8-778BCA27B64B}" type="datetimeFigureOut">
              <a:rPr lang="en-GB" smtClean="0"/>
              <a:t>08/09/2024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8F3FE1D-ACFB-4D47-97AF-7CB71D172C70}" type="slidenum">
              <a:rPr lang="en-GB" smtClean="0"/>
              <a:t>‹#›</a:t>
            </a:fld>
            <a:endParaRPr lang="en-GB"/>
          </a:p>
        </p:txBody>
      </p:sp>
    </p:spTree>
    <p:extLst>
      <p:ext uri="{BB962C8B-B14F-4D97-AF65-F5344CB8AC3E}">
        <p14:creationId xmlns:p14="http://schemas.microsoft.com/office/powerpoint/2010/main" val="1688970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569242"/>
            <a:ext cx="6520220" cy="206659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19728" y="2846200"/>
            <a:ext cx="6520220" cy="67838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19728" y="9909729"/>
            <a:ext cx="1700927" cy="569240"/>
          </a:xfrm>
          <a:prstGeom prst="rect">
            <a:avLst/>
          </a:prstGeom>
        </p:spPr>
        <p:txBody>
          <a:bodyPr vert="horz" lIns="91440" tIns="45720" rIns="91440" bIns="45720" rtlCol="0" anchor="ctr"/>
          <a:lstStyle>
            <a:lvl1pPr algn="l">
              <a:defRPr sz="992">
                <a:solidFill>
                  <a:schemeClr val="tx1">
                    <a:tint val="75000"/>
                  </a:schemeClr>
                </a:solidFill>
              </a:defRPr>
            </a:lvl1pPr>
          </a:lstStyle>
          <a:p>
            <a:fld id="{A83B2EA5-511B-4971-9FF8-778BCA27B64B}" type="datetimeFigureOut">
              <a:rPr lang="en-GB" smtClean="0"/>
              <a:t>08/09/2024</a:t>
            </a:fld>
            <a:endParaRPr lang="en-GB"/>
          </a:p>
        </p:txBody>
      </p:sp>
      <p:sp>
        <p:nvSpPr>
          <p:cNvPr id="5" name="Footer Placeholder 4"/>
          <p:cNvSpPr>
            <a:spLocks noGrp="1"/>
          </p:cNvSpPr>
          <p:nvPr>
            <p:ph type="ftr" sz="quarter" idx="3"/>
          </p:nvPr>
        </p:nvSpPr>
        <p:spPr>
          <a:xfrm>
            <a:off x="2504143" y="9909729"/>
            <a:ext cx="2551390" cy="569240"/>
          </a:xfrm>
          <a:prstGeom prst="rect">
            <a:avLst/>
          </a:prstGeom>
        </p:spPr>
        <p:txBody>
          <a:bodyPr vert="horz" lIns="91440" tIns="45720" rIns="91440" bIns="45720" rtlCol="0" anchor="ctr"/>
          <a:lstStyle>
            <a:lvl1pPr algn="ctr">
              <a:defRPr sz="992">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5339020" y="9909729"/>
            <a:ext cx="1700927" cy="569240"/>
          </a:xfrm>
          <a:prstGeom prst="rect">
            <a:avLst/>
          </a:prstGeom>
        </p:spPr>
        <p:txBody>
          <a:bodyPr vert="horz" lIns="91440" tIns="45720" rIns="91440" bIns="45720" rtlCol="0" anchor="ctr"/>
          <a:lstStyle>
            <a:lvl1pPr algn="r">
              <a:defRPr sz="992">
                <a:solidFill>
                  <a:schemeClr val="tx1">
                    <a:tint val="75000"/>
                  </a:schemeClr>
                </a:solidFill>
              </a:defRPr>
            </a:lvl1pPr>
          </a:lstStyle>
          <a:p>
            <a:fld id="{38F3FE1D-ACFB-4D47-97AF-7CB71D172C70}" type="slidenum">
              <a:rPr lang="en-GB" smtClean="0"/>
              <a:t>‹#›</a:t>
            </a:fld>
            <a:endParaRPr lang="en-GB"/>
          </a:p>
        </p:txBody>
      </p:sp>
    </p:spTree>
    <p:extLst>
      <p:ext uri="{BB962C8B-B14F-4D97-AF65-F5344CB8AC3E}">
        <p14:creationId xmlns:p14="http://schemas.microsoft.com/office/powerpoint/2010/main" val="14957508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55934" rtl="0" eaLnBrk="1" latinLnBrk="0" hangingPunct="1">
        <a:lnSpc>
          <a:spcPct val="90000"/>
        </a:lnSpc>
        <a:spcBef>
          <a:spcPct val="0"/>
        </a:spcBef>
        <a:buNone/>
        <a:defRPr sz="3637" kern="1200">
          <a:solidFill>
            <a:schemeClr val="tx1"/>
          </a:solidFill>
          <a:latin typeface="+mj-lt"/>
          <a:ea typeface="+mj-ea"/>
          <a:cs typeface="+mj-cs"/>
        </a:defRPr>
      </a:lvl1pPr>
    </p:titleStyle>
    <p:bodyStyle>
      <a:lvl1pPr marL="188984" indent="-188984" algn="l" defTabSz="755934" rtl="0" eaLnBrk="1" latinLnBrk="0" hangingPunct="1">
        <a:lnSpc>
          <a:spcPct val="90000"/>
        </a:lnSpc>
        <a:spcBef>
          <a:spcPts val="827"/>
        </a:spcBef>
        <a:buFont typeface="Arial" panose="020B0604020202020204" pitchFamily="34" charset="0"/>
        <a:buChar char="•"/>
        <a:defRPr sz="2315" kern="1200">
          <a:solidFill>
            <a:schemeClr val="tx1"/>
          </a:solidFill>
          <a:latin typeface="+mn-lt"/>
          <a:ea typeface="+mn-ea"/>
          <a:cs typeface="+mn-cs"/>
        </a:defRPr>
      </a:lvl1pPr>
      <a:lvl2pPr marL="566951" indent="-188984" algn="l" defTabSz="755934" rtl="0" eaLnBrk="1" latinLnBrk="0" hangingPunct="1">
        <a:lnSpc>
          <a:spcPct val="90000"/>
        </a:lnSpc>
        <a:spcBef>
          <a:spcPts val="413"/>
        </a:spcBef>
        <a:buFont typeface="Arial" panose="020B0604020202020204" pitchFamily="34" charset="0"/>
        <a:buChar char="•"/>
        <a:defRPr sz="1984" kern="1200">
          <a:solidFill>
            <a:schemeClr val="tx1"/>
          </a:solidFill>
          <a:latin typeface="+mn-lt"/>
          <a:ea typeface="+mn-ea"/>
          <a:cs typeface="+mn-cs"/>
        </a:defRPr>
      </a:lvl2pPr>
      <a:lvl3pPr marL="944918" indent="-188984" algn="l" defTabSz="755934" rtl="0" eaLnBrk="1" latinLnBrk="0" hangingPunct="1">
        <a:lnSpc>
          <a:spcPct val="90000"/>
        </a:lnSpc>
        <a:spcBef>
          <a:spcPts val="413"/>
        </a:spcBef>
        <a:buFont typeface="Arial" panose="020B0604020202020204" pitchFamily="34" charset="0"/>
        <a:buChar char="•"/>
        <a:defRPr sz="1653" kern="1200">
          <a:solidFill>
            <a:schemeClr val="tx1"/>
          </a:solidFill>
          <a:latin typeface="+mn-lt"/>
          <a:ea typeface="+mn-ea"/>
          <a:cs typeface="+mn-cs"/>
        </a:defRPr>
      </a:lvl3pPr>
      <a:lvl4pPr marL="1322885"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4pPr>
      <a:lvl5pPr marL="1700853"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5pPr>
      <a:lvl6pPr marL="2078820"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6pPr>
      <a:lvl7pPr marL="2456787"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7pPr>
      <a:lvl8pPr marL="2834754"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8pPr>
      <a:lvl9pPr marL="3212722"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9pPr>
    </p:bodyStyle>
    <p:otherStyle>
      <a:defPPr>
        <a:defRPr lang="en-US"/>
      </a:defPPr>
      <a:lvl1pPr marL="0" algn="l" defTabSz="755934" rtl="0" eaLnBrk="1" latinLnBrk="0" hangingPunct="1">
        <a:defRPr sz="1488" kern="1200">
          <a:solidFill>
            <a:schemeClr val="tx1"/>
          </a:solidFill>
          <a:latin typeface="+mn-lt"/>
          <a:ea typeface="+mn-ea"/>
          <a:cs typeface="+mn-cs"/>
        </a:defRPr>
      </a:lvl1pPr>
      <a:lvl2pPr marL="377967" algn="l" defTabSz="755934" rtl="0" eaLnBrk="1" latinLnBrk="0" hangingPunct="1">
        <a:defRPr sz="1488" kern="1200">
          <a:solidFill>
            <a:schemeClr val="tx1"/>
          </a:solidFill>
          <a:latin typeface="+mn-lt"/>
          <a:ea typeface="+mn-ea"/>
          <a:cs typeface="+mn-cs"/>
        </a:defRPr>
      </a:lvl2pPr>
      <a:lvl3pPr marL="755934" algn="l" defTabSz="755934" rtl="0" eaLnBrk="1" latinLnBrk="0" hangingPunct="1">
        <a:defRPr sz="1488" kern="1200">
          <a:solidFill>
            <a:schemeClr val="tx1"/>
          </a:solidFill>
          <a:latin typeface="+mn-lt"/>
          <a:ea typeface="+mn-ea"/>
          <a:cs typeface="+mn-cs"/>
        </a:defRPr>
      </a:lvl3pPr>
      <a:lvl4pPr marL="1133902" algn="l" defTabSz="755934" rtl="0" eaLnBrk="1" latinLnBrk="0" hangingPunct="1">
        <a:defRPr sz="1488" kern="1200">
          <a:solidFill>
            <a:schemeClr val="tx1"/>
          </a:solidFill>
          <a:latin typeface="+mn-lt"/>
          <a:ea typeface="+mn-ea"/>
          <a:cs typeface="+mn-cs"/>
        </a:defRPr>
      </a:lvl4pPr>
      <a:lvl5pPr marL="1511869" algn="l" defTabSz="755934" rtl="0" eaLnBrk="1" latinLnBrk="0" hangingPunct="1">
        <a:defRPr sz="1488" kern="1200">
          <a:solidFill>
            <a:schemeClr val="tx1"/>
          </a:solidFill>
          <a:latin typeface="+mn-lt"/>
          <a:ea typeface="+mn-ea"/>
          <a:cs typeface="+mn-cs"/>
        </a:defRPr>
      </a:lvl5pPr>
      <a:lvl6pPr marL="1889836" algn="l" defTabSz="755934" rtl="0" eaLnBrk="1" latinLnBrk="0" hangingPunct="1">
        <a:defRPr sz="1488" kern="1200">
          <a:solidFill>
            <a:schemeClr val="tx1"/>
          </a:solidFill>
          <a:latin typeface="+mn-lt"/>
          <a:ea typeface="+mn-ea"/>
          <a:cs typeface="+mn-cs"/>
        </a:defRPr>
      </a:lvl6pPr>
      <a:lvl7pPr marL="2267803" algn="l" defTabSz="755934" rtl="0" eaLnBrk="1" latinLnBrk="0" hangingPunct="1">
        <a:defRPr sz="1488" kern="1200">
          <a:solidFill>
            <a:schemeClr val="tx1"/>
          </a:solidFill>
          <a:latin typeface="+mn-lt"/>
          <a:ea typeface="+mn-ea"/>
          <a:cs typeface="+mn-cs"/>
        </a:defRPr>
      </a:lvl7pPr>
      <a:lvl8pPr marL="2645771" algn="l" defTabSz="755934" rtl="0" eaLnBrk="1" latinLnBrk="0" hangingPunct="1">
        <a:defRPr sz="1488" kern="1200">
          <a:solidFill>
            <a:schemeClr val="tx1"/>
          </a:solidFill>
          <a:latin typeface="+mn-lt"/>
          <a:ea typeface="+mn-ea"/>
          <a:cs typeface="+mn-cs"/>
        </a:defRPr>
      </a:lvl8pPr>
      <a:lvl9pPr marL="3023738" algn="l" defTabSz="755934" rtl="0" eaLnBrk="1" latinLnBrk="0" hangingPunct="1">
        <a:defRPr sz="148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gapminder.org/dollar-street" TargetMode="External"/><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8727FA-CA50-4D8E-A7E8-D24F2B00BF7C}"/>
              </a:ext>
            </a:extLst>
          </p:cNvPr>
          <p:cNvPicPr>
            <a:picLocks noChangeAspect="1"/>
          </p:cNvPicPr>
          <p:nvPr/>
        </p:nvPicPr>
        <p:blipFill rotWithShape="1">
          <a:blip r:embed="rId2"/>
          <a:srcRect b="73724"/>
          <a:stretch/>
        </p:blipFill>
        <p:spPr>
          <a:xfrm>
            <a:off x="0" y="617253"/>
            <a:ext cx="7559675" cy="993183"/>
          </a:xfrm>
          <a:prstGeom prst="rect">
            <a:avLst/>
          </a:prstGeom>
        </p:spPr>
      </p:pic>
      <p:sp>
        <p:nvSpPr>
          <p:cNvPr id="5" name="TextBox 4">
            <a:extLst>
              <a:ext uri="{FF2B5EF4-FFF2-40B4-BE49-F238E27FC236}">
                <a16:creationId xmlns:a16="http://schemas.microsoft.com/office/drawing/2014/main" id="{31D50FFD-EB8D-4FAE-BB71-6F8314D35BAF}"/>
              </a:ext>
            </a:extLst>
          </p:cNvPr>
          <p:cNvSpPr txBox="1"/>
          <p:nvPr/>
        </p:nvSpPr>
        <p:spPr>
          <a:xfrm>
            <a:off x="142148" y="122830"/>
            <a:ext cx="7309530" cy="369332"/>
          </a:xfrm>
          <a:prstGeom prst="rect">
            <a:avLst/>
          </a:prstGeom>
          <a:noFill/>
        </p:spPr>
        <p:txBody>
          <a:bodyPr wrap="square" rtlCol="0">
            <a:spAutoFit/>
          </a:bodyPr>
          <a:lstStyle/>
          <a:p>
            <a:pPr algn="ctr"/>
            <a:r>
              <a:rPr lang="en-GB" b="1" dirty="0"/>
              <a:t>Gapminder Dollar Street Worksheet</a:t>
            </a:r>
          </a:p>
        </p:txBody>
      </p:sp>
      <p:sp>
        <p:nvSpPr>
          <p:cNvPr id="6" name="Text Placeholder 2">
            <a:extLst>
              <a:ext uri="{FF2B5EF4-FFF2-40B4-BE49-F238E27FC236}">
                <a16:creationId xmlns:a16="http://schemas.microsoft.com/office/drawing/2014/main" id="{1AFFCB0A-0A90-4B37-BDF1-2F106BF9583D}"/>
              </a:ext>
            </a:extLst>
          </p:cNvPr>
          <p:cNvSpPr txBox="1">
            <a:spLocks/>
          </p:cNvSpPr>
          <p:nvPr/>
        </p:nvSpPr>
        <p:spPr>
          <a:xfrm>
            <a:off x="0" y="1788163"/>
            <a:ext cx="7559675" cy="804581"/>
          </a:xfrm>
          <a:prstGeom prst="rect">
            <a:avLst/>
          </a:prstGeom>
        </p:spPr>
        <p:txBody>
          <a:bodyPr>
            <a:normAutofit/>
          </a:bodyPr>
          <a:lstStyle>
            <a:lvl1pPr marL="188984" indent="-188984" algn="l" defTabSz="755934" rtl="0" eaLnBrk="1" latinLnBrk="0" hangingPunct="1">
              <a:lnSpc>
                <a:spcPct val="90000"/>
              </a:lnSpc>
              <a:spcBef>
                <a:spcPts val="827"/>
              </a:spcBef>
              <a:buFont typeface="Arial" panose="020B0604020202020204" pitchFamily="34" charset="0"/>
              <a:buChar char="•"/>
              <a:defRPr sz="2315" kern="1200">
                <a:solidFill>
                  <a:schemeClr val="tx1"/>
                </a:solidFill>
                <a:latin typeface="+mn-lt"/>
                <a:ea typeface="+mn-ea"/>
                <a:cs typeface="+mn-cs"/>
              </a:defRPr>
            </a:lvl1pPr>
            <a:lvl2pPr marL="566951" indent="-188984" algn="l" defTabSz="755934" rtl="0" eaLnBrk="1" latinLnBrk="0" hangingPunct="1">
              <a:lnSpc>
                <a:spcPct val="90000"/>
              </a:lnSpc>
              <a:spcBef>
                <a:spcPts val="413"/>
              </a:spcBef>
              <a:buFont typeface="Arial" panose="020B0604020202020204" pitchFamily="34" charset="0"/>
              <a:buChar char="•"/>
              <a:defRPr sz="1984" kern="1200">
                <a:solidFill>
                  <a:schemeClr val="tx1"/>
                </a:solidFill>
                <a:latin typeface="+mn-lt"/>
                <a:ea typeface="+mn-ea"/>
                <a:cs typeface="+mn-cs"/>
              </a:defRPr>
            </a:lvl2pPr>
            <a:lvl3pPr marL="944918" indent="-188984" algn="l" defTabSz="755934" rtl="0" eaLnBrk="1" latinLnBrk="0" hangingPunct="1">
              <a:lnSpc>
                <a:spcPct val="90000"/>
              </a:lnSpc>
              <a:spcBef>
                <a:spcPts val="413"/>
              </a:spcBef>
              <a:buFont typeface="Arial" panose="020B0604020202020204" pitchFamily="34" charset="0"/>
              <a:buChar char="•"/>
              <a:defRPr sz="1653" kern="1200">
                <a:solidFill>
                  <a:schemeClr val="tx1"/>
                </a:solidFill>
                <a:latin typeface="+mn-lt"/>
                <a:ea typeface="+mn-ea"/>
                <a:cs typeface="+mn-cs"/>
              </a:defRPr>
            </a:lvl3pPr>
            <a:lvl4pPr marL="1322885"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4pPr>
            <a:lvl5pPr marL="1700853"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5pPr>
            <a:lvl6pPr marL="2078820"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6pPr>
            <a:lvl7pPr marL="2456787"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7pPr>
            <a:lvl8pPr marL="2834754"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8pPr>
            <a:lvl9pPr marL="3212722"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9pPr>
          </a:lstStyle>
          <a:p>
            <a:pPr marL="114300" indent="0">
              <a:buFont typeface="Arial" panose="020B0604020202020204" pitchFamily="34" charset="0"/>
              <a:buNone/>
            </a:pPr>
            <a:r>
              <a:rPr lang="en-GB" sz="1200" b="1" u="sng" dirty="0"/>
              <a:t>Task:</a:t>
            </a:r>
          </a:p>
          <a:p>
            <a:pPr marL="114300" indent="0">
              <a:buFont typeface="Arial" panose="020B0604020202020204" pitchFamily="34" charset="0"/>
              <a:buNone/>
            </a:pPr>
            <a:r>
              <a:rPr lang="en-GB" sz="1200" dirty="0"/>
              <a:t>Using iPads/ phones visit this website: </a:t>
            </a:r>
            <a:r>
              <a:rPr lang="en-GB" sz="1200" dirty="0">
                <a:hlinkClick r:id="rId3"/>
              </a:rPr>
              <a:t>https://www.gapminder.org/dollar-street</a:t>
            </a:r>
            <a:r>
              <a:rPr lang="en-GB" sz="1200" dirty="0"/>
              <a:t> </a:t>
            </a:r>
          </a:p>
          <a:p>
            <a:pPr marL="114300" indent="0">
              <a:buFont typeface="Arial" panose="020B0604020202020204" pitchFamily="34" charset="0"/>
              <a:buNone/>
            </a:pPr>
            <a:r>
              <a:rPr lang="en-GB" sz="1200" dirty="0"/>
              <a:t>Create a comparison of families at different stages of development.</a:t>
            </a:r>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a:p>
            <a:pPr marL="114300" indent="0">
              <a:buFont typeface="Arial" panose="020B0604020202020204" pitchFamily="34" charset="0"/>
              <a:buNone/>
            </a:pPr>
            <a:endParaRPr lang="en-GB" sz="1200" dirty="0"/>
          </a:p>
        </p:txBody>
      </p:sp>
      <p:sp>
        <p:nvSpPr>
          <p:cNvPr id="7" name="Rectangle 6">
            <a:extLst>
              <a:ext uri="{FF2B5EF4-FFF2-40B4-BE49-F238E27FC236}">
                <a16:creationId xmlns:a16="http://schemas.microsoft.com/office/drawing/2014/main" id="{1CEE7391-EF7C-4A79-80E4-0D712A2F441C}"/>
              </a:ext>
            </a:extLst>
          </p:cNvPr>
          <p:cNvSpPr/>
          <p:nvPr/>
        </p:nvSpPr>
        <p:spPr>
          <a:xfrm>
            <a:off x="142148" y="2736376"/>
            <a:ext cx="3495543" cy="19584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solidFill>
                <a:schemeClr val="tx1"/>
              </a:solidFill>
            </a:endParaRPr>
          </a:p>
          <a:p>
            <a:pPr algn="ctr"/>
            <a:endParaRPr lang="en-GB" dirty="0">
              <a:solidFill>
                <a:schemeClr val="tx1"/>
              </a:solidFill>
            </a:endParaRPr>
          </a:p>
        </p:txBody>
      </p:sp>
      <p:sp>
        <p:nvSpPr>
          <p:cNvPr id="8" name="Rectangle 7">
            <a:extLst>
              <a:ext uri="{FF2B5EF4-FFF2-40B4-BE49-F238E27FC236}">
                <a16:creationId xmlns:a16="http://schemas.microsoft.com/office/drawing/2014/main" id="{B996069E-0BD0-4E4E-936B-D0D2691E7873}"/>
              </a:ext>
            </a:extLst>
          </p:cNvPr>
          <p:cNvSpPr/>
          <p:nvPr/>
        </p:nvSpPr>
        <p:spPr>
          <a:xfrm>
            <a:off x="3921985" y="2736376"/>
            <a:ext cx="3512618" cy="19584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Add a photograph of the family from Dollar Street.</a:t>
            </a:r>
          </a:p>
          <a:p>
            <a:pPr algn="ctr"/>
            <a:endParaRPr lang="en-GB" dirty="0">
              <a:solidFill>
                <a:schemeClr val="tx1"/>
              </a:solidFill>
            </a:endParaRPr>
          </a:p>
        </p:txBody>
      </p:sp>
      <p:graphicFrame>
        <p:nvGraphicFramePr>
          <p:cNvPr id="9" name="Table 8">
            <a:extLst>
              <a:ext uri="{FF2B5EF4-FFF2-40B4-BE49-F238E27FC236}">
                <a16:creationId xmlns:a16="http://schemas.microsoft.com/office/drawing/2014/main" id="{681FB326-4099-4D91-B398-C6E50BAF1CE8}"/>
              </a:ext>
            </a:extLst>
          </p:cNvPr>
          <p:cNvGraphicFramePr>
            <a:graphicFrameLocks noGrp="1"/>
          </p:cNvGraphicFramePr>
          <p:nvPr>
            <p:extLst>
              <p:ext uri="{D42A27DB-BD31-4B8C-83A1-F6EECF244321}">
                <p14:modId xmlns:p14="http://schemas.microsoft.com/office/powerpoint/2010/main" val="2119359578"/>
              </p:ext>
            </p:extLst>
          </p:nvPr>
        </p:nvGraphicFramePr>
        <p:xfrm>
          <a:off x="142148" y="4838462"/>
          <a:ext cx="3495543" cy="7242422"/>
        </p:xfrm>
        <a:graphic>
          <a:graphicData uri="http://schemas.openxmlformats.org/drawingml/2006/table">
            <a:tbl>
              <a:tblPr firstRow="1" bandRow="1">
                <a:tableStyleId>{69CF1AB2-1976-4502-BF36-3FF5EA218861}</a:tableStyleId>
              </a:tblPr>
              <a:tblGrid>
                <a:gridCol w="2587404">
                  <a:extLst>
                    <a:ext uri="{9D8B030D-6E8A-4147-A177-3AD203B41FA5}">
                      <a16:colId xmlns:a16="http://schemas.microsoft.com/office/drawing/2014/main" val="3826628043"/>
                    </a:ext>
                  </a:extLst>
                </a:gridCol>
                <a:gridCol w="908139">
                  <a:extLst>
                    <a:ext uri="{9D8B030D-6E8A-4147-A177-3AD203B41FA5}">
                      <a16:colId xmlns:a16="http://schemas.microsoft.com/office/drawing/2014/main" val="1912757533"/>
                    </a:ext>
                  </a:extLst>
                </a:gridCol>
              </a:tblGrid>
              <a:tr h="357686">
                <a:tc>
                  <a:txBody>
                    <a:bodyPr/>
                    <a:lstStyle/>
                    <a:p>
                      <a:r>
                        <a:rPr lang="en-GB" sz="1200" b="0" dirty="0">
                          <a:solidFill>
                            <a:schemeClr val="tx1"/>
                          </a:solidFill>
                        </a:rPr>
                        <a:t>Name of family:</a:t>
                      </a:r>
                    </a:p>
                  </a:txBody>
                  <a:tcPr/>
                </a:tc>
                <a:tc>
                  <a:txBody>
                    <a:bodyPr/>
                    <a:lstStyle/>
                    <a:p>
                      <a:r>
                        <a:rPr lang="en-GB" sz="1200" b="0" dirty="0">
                          <a:solidFill>
                            <a:schemeClr val="tx1"/>
                          </a:solidFill>
                        </a:rPr>
                        <a:t>Family 18</a:t>
                      </a:r>
                    </a:p>
                  </a:txBody>
                  <a:tcPr/>
                </a:tc>
                <a:extLst>
                  <a:ext uri="{0D108BD9-81ED-4DB2-BD59-A6C34878D82A}">
                    <a16:rowId xmlns:a16="http://schemas.microsoft.com/office/drawing/2014/main" val="1743717898"/>
                  </a:ext>
                </a:extLst>
              </a:tr>
              <a:tr h="357686">
                <a:tc>
                  <a:txBody>
                    <a:bodyPr/>
                    <a:lstStyle/>
                    <a:p>
                      <a:r>
                        <a:rPr lang="en-GB" sz="1200" b="0" dirty="0">
                          <a:solidFill>
                            <a:schemeClr val="tx1"/>
                          </a:solidFill>
                        </a:rPr>
                        <a:t>Country:</a:t>
                      </a:r>
                    </a:p>
                  </a:txBody>
                  <a:tcPr/>
                </a:tc>
                <a:tc>
                  <a:txBody>
                    <a:bodyPr/>
                    <a:lstStyle/>
                    <a:p>
                      <a:r>
                        <a:rPr lang="en-GB" sz="1200" b="0" dirty="0">
                          <a:solidFill>
                            <a:schemeClr val="tx1"/>
                          </a:solidFill>
                        </a:rPr>
                        <a:t>Burundi</a:t>
                      </a:r>
                    </a:p>
                  </a:txBody>
                  <a:tcPr/>
                </a:tc>
                <a:extLst>
                  <a:ext uri="{0D108BD9-81ED-4DB2-BD59-A6C34878D82A}">
                    <a16:rowId xmlns:a16="http://schemas.microsoft.com/office/drawing/2014/main" val="2750718135"/>
                  </a:ext>
                </a:extLst>
              </a:tr>
              <a:tr h="357686">
                <a:tc>
                  <a:txBody>
                    <a:bodyPr/>
                    <a:lstStyle/>
                    <a:p>
                      <a:r>
                        <a:rPr lang="en-GB" sz="1200" b="0" dirty="0">
                          <a:solidFill>
                            <a:schemeClr val="tx1"/>
                          </a:solidFill>
                        </a:rPr>
                        <a:t>Income:</a:t>
                      </a:r>
                    </a:p>
                  </a:txBody>
                  <a:tcPr/>
                </a:tc>
                <a:tc>
                  <a:txBody>
                    <a:bodyPr/>
                    <a:lstStyle/>
                    <a:p>
                      <a:r>
                        <a:rPr lang="en-GB" sz="1200" b="0" dirty="0">
                          <a:solidFill>
                            <a:schemeClr val="tx1"/>
                          </a:solidFill>
                        </a:rPr>
                        <a:t>$29 per month</a:t>
                      </a:r>
                    </a:p>
                  </a:txBody>
                  <a:tcPr/>
                </a:tc>
                <a:extLst>
                  <a:ext uri="{0D108BD9-81ED-4DB2-BD59-A6C34878D82A}">
                    <a16:rowId xmlns:a16="http://schemas.microsoft.com/office/drawing/2014/main" val="3142957017"/>
                  </a:ext>
                </a:extLst>
              </a:tr>
              <a:tr h="440983">
                <a:tc>
                  <a:txBody>
                    <a:bodyPr/>
                    <a:lstStyle/>
                    <a:p>
                      <a:r>
                        <a:rPr lang="en-GB" sz="1200" b="0" dirty="0">
                          <a:solidFill>
                            <a:schemeClr val="tx1"/>
                          </a:solidFill>
                        </a:rPr>
                        <a:t>How many family members are there?</a:t>
                      </a:r>
                    </a:p>
                  </a:txBody>
                  <a:tcPr/>
                </a:tc>
                <a:tc>
                  <a:txBody>
                    <a:bodyPr/>
                    <a:lstStyle/>
                    <a:p>
                      <a:r>
                        <a:rPr lang="en-GB" sz="1200" b="0" dirty="0">
                          <a:solidFill>
                            <a:schemeClr val="tx1"/>
                          </a:solidFill>
                        </a:rPr>
                        <a:t>5</a:t>
                      </a:r>
                    </a:p>
                  </a:txBody>
                  <a:tcPr/>
                </a:tc>
                <a:extLst>
                  <a:ext uri="{0D108BD9-81ED-4DB2-BD59-A6C34878D82A}">
                    <a16:rowId xmlns:a16="http://schemas.microsoft.com/office/drawing/2014/main" val="2943776958"/>
                  </a:ext>
                </a:extLst>
              </a:tr>
              <a:tr h="1331187">
                <a:tc gridSpan="2">
                  <a:txBody>
                    <a:bodyPr/>
                    <a:lstStyle/>
                    <a:p>
                      <a:pPr marL="0" marR="0" lvl="0" indent="0" algn="l" defTabSz="755934" rtl="0" eaLnBrk="1" fontAlgn="auto" latinLnBrk="0" hangingPunct="1">
                        <a:lnSpc>
                          <a:spcPct val="100000"/>
                        </a:lnSpc>
                        <a:spcBef>
                          <a:spcPts val="0"/>
                        </a:spcBef>
                        <a:spcAft>
                          <a:spcPts val="0"/>
                        </a:spcAft>
                        <a:buClrTx/>
                        <a:buSzTx/>
                        <a:buFontTx/>
                        <a:buNone/>
                        <a:tabLst/>
                        <a:defRPr/>
                      </a:pPr>
                      <a:r>
                        <a:rPr lang="en-GB" sz="1200" b="0" dirty="0">
                          <a:solidFill>
                            <a:schemeClr val="tx1"/>
                          </a:solidFill>
                        </a:rPr>
                        <a:t>What is their house like? Describe the areas for cooking, sleeping, and cleaning below. What might this show about their quality of life? Remember all aspects of development we have discussed in the compass rose (social, economic, environmental, political). </a:t>
                      </a:r>
                    </a:p>
                  </a:txBody>
                  <a:tcPr/>
                </a:tc>
                <a:tc hMerge="1">
                  <a:txBody>
                    <a:bodyPr/>
                    <a:lstStyle/>
                    <a:p>
                      <a:endParaRPr lang="en-GB" sz="1200" dirty="0"/>
                    </a:p>
                  </a:txBody>
                  <a:tcPr/>
                </a:tc>
                <a:extLst>
                  <a:ext uri="{0D108BD9-81ED-4DB2-BD59-A6C34878D82A}">
                    <a16:rowId xmlns:a16="http://schemas.microsoft.com/office/drawing/2014/main" val="1124998425"/>
                  </a:ext>
                </a:extLst>
              </a:tr>
              <a:tr h="1331187">
                <a:tc gridSpan="2">
                  <a:txBody>
                    <a:bodyPr/>
                    <a:lstStyle/>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r>
                        <a:rPr lang="en-GB" sz="1200" b="0" dirty="0">
                          <a:solidFill>
                            <a:schemeClr val="tx1"/>
                          </a:solidFill>
                        </a:rPr>
                        <a:t>Their quality of life is bad as they do not have a  proper bed to sleep in as theirs is made of straw . Their house is not sanitary because the house is made of mud and may contain harmful bacteria and bugs. Also, the cooking pots are not clean so the family could contract infections which is bad due to the lack of soap and healthcare near there house. Overall, their standard of living is low which will most likely reduce their life expectancy and keep them in the poverty cycle.</a:t>
                      </a: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txBody>
                  <a:tcPr/>
                </a:tc>
                <a:tc hMerge="1">
                  <a:txBody>
                    <a:bodyPr/>
                    <a:lstStyle/>
                    <a:p>
                      <a:endParaRPr lang="en-GB"/>
                    </a:p>
                  </a:txBody>
                  <a:tcPr/>
                </a:tc>
                <a:extLst>
                  <a:ext uri="{0D108BD9-81ED-4DB2-BD59-A6C34878D82A}">
                    <a16:rowId xmlns:a16="http://schemas.microsoft.com/office/drawing/2014/main" val="2081096644"/>
                  </a:ext>
                </a:extLst>
              </a:tr>
            </a:tbl>
          </a:graphicData>
        </a:graphic>
      </p:graphicFrame>
      <p:graphicFrame>
        <p:nvGraphicFramePr>
          <p:cNvPr id="10" name="Table 9">
            <a:extLst>
              <a:ext uri="{FF2B5EF4-FFF2-40B4-BE49-F238E27FC236}">
                <a16:creationId xmlns:a16="http://schemas.microsoft.com/office/drawing/2014/main" id="{0A75471D-D905-4D52-8EC9-B5F2C48A72A0}"/>
              </a:ext>
            </a:extLst>
          </p:cNvPr>
          <p:cNvGraphicFramePr>
            <a:graphicFrameLocks noGrp="1"/>
          </p:cNvGraphicFramePr>
          <p:nvPr>
            <p:extLst>
              <p:ext uri="{D42A27DB-BD31-4B8C-83A1-F6EECF244321}">
                <p14:modId xmlns:p14="http://schemas.microsoft.com/office/powerpoint/2010/main" val="3337474246"/>
              </p:ext>
            </p:extLst>
          </p:nvPr>
        </p:nvGraphicFramePr>
        <p:xfrm>
          <a:off x="3956135" y="4838461"/>
          <a:ext cx="3495543" cy="6960028"/>
        </p:xfrm>
        <a:graphic>
          <a:graphicData uri="http://schemas.openxmlformats.org/drawingml/2006/table">
            <a:tbl>
              <a:tblPr firstRow="1" bandRow="1">
                <a:tableStyleId>{69CF1AB2-1976-4502-BF36-3FF5EA218861}</a:tableStyleId>
              </a:tblPr>
              <a:tblGrid>
                <a:gridCol w="2587404">
                  <a:extLst>
                    <a:ext uri="{9D8B030D-6E8A-4147-A177-3AD203B41FA5}">
                      <a16:colId xmlns:a16="http://schemas.microsoft.com/office/drawing/2014/main" val="3826628043"/>
                    </a:ext>
                  </a:extLst>
                </a:gridCol>
                <a:gridCol w="908139">
                  <a:extLst>
                    <a:ext uri="{9D8B030D-6E8A-4147-A177-3AD203B41FA5}">
                      <a16:colId xmlns:a16="http://schemas.microsoft.com/office/drawing/2014/main" val="1912757533"/>
                    </a:ext>
                  </a:extLst>
                </a:gridCol>
              </a:tblGrid>
              <a:tr h="357686">
                <a:tc>
                  <a:txBody>
                    <a:bodyPr/>
                    <a:lstStyle/>
                    <a:p>
                      <a:r>
                        <a:rPr lang="en-GB" sz="1200" b="0" dirty="0">
                          <a:solidFill>
                            <a:schemeClr val="tx1"/>
                          </a:solidFill>
                        </a:rPr>
                        <a:t>Name of family:</a:t>
                      </a:r>
                    </a:p>
                  </a:txBody>
                  <a:tcPr/>
                </a:tc>
                <a:tc>
                  <a:txBody>
                    <a:bodyPr/>
                    <a:lstStyle/>
                    <a:p>
                      <a:r>
                        <a:rPr lang="en-GB" sz="1200" b="0" dirty="0">
                          <a:solidFill>
                            <a:schemeClr val="tx1"/>
                          </a:solidFill>
                        </a:rPr>
                        <a:t>434</a:t>
                      </a:r>
                    </a:p>
                  </a:txBody>
                  <a:tcPr/>
                </a:tc>
                <a:extLst>
                  <a:ext uri="{0D108BD9-81ED-4DB2-BD59-A6C34878D82A}">
                    <a16:rowId xmlns:a16="http://schemas.microsoft.com/office/drawing/2014/main" val="1743717898"/>
                  </a:ext>
                </a:extLst>
              </a:tr>
              <a:tr h="357686">
                <a:tc>
                  <a:txBody>
                    <a:bodyPr/>
                    <a:lstStyle/>
                    <a:p>
                      <a:r>
                        <a:rPr lang="en-GB" sz="1200" b="0" dirty="0">
                          <a:solidFill>
                            <a:schemeClr val="tx1"/>
                          </a:solidFill>
                        </a:rPr>
                        <a:t>Country:</a:t>
                      </a:r>
                    </a:p>
                  </a:txBody>
                  <a:tcPr/>
                </a:tc>
                <a:tc>
                  <a:txBody>
                    <a:bodyPr/>
                    <a:lstStyle/>
                    <a:p>
                      <a:r>
                        <a:rPr lang="en-GB" sz="1200" b="0" dirty="0">
                          <a:solidFill>
                            <a:schemeClr val="tx1"/>
                          </a:solidFill>
                        </a:rPr>
                        <a:t>France</a:t>
                      </a:r>
                    </a:p>
                  </a:txBody>
                  <a:tcPr/>
                </a:tc>
                <a:extLst>
                  <a:ext uri="{0D108BD9-81ED-4DB2-BD59-A6C34878D82A}">
                    <a16:rowId xmlns:a16="http://schemas.microsoft.com/office/drawing/2014/main" val="2750718135"/>
                  </a:ext>
                </a:extLst>
              </a:tr>
              <a:tr h="357686">
                <a:tc>
                  <a:txBody>
                    <a:bodyPr/>
                    <a:lstStyle/>
                    <a:p>
                      <a:r>
                        <a:rPr lang="en-GB" sz="1200" b="0" dirty="0">
                          <a:solidFill>
                            <a:schemeClr val="tx1"/>
                          </a:solidFill>
                        </a:rPr>
                        <a:t>Income:</a:t>
                      </a:r>
                    </a:p>
                  </a:txBody>
                  <a:tcPr/>
                </a:tc>
                <a:tc>
                  <a:txBody>
                    <a:bodyPr/>
                    <a:lstStyle/>
                    <a:p>
                      <a:r>
                        <a:rPr lang="en-GB" sz="1200" b="0" dirty="0">
                          <a:solidFill>
                            <a:schemeClr val="tx1"/>
                          </a:solidFill>
                        </a:rPr>
                        <a:t>$14,753</a:t>
                      </a:r>
                    </a:p>
                  </a:txBody>
                  <a:tcPr/>
                </a:tc>
                <a:extLst>
                  <a:ext uri="{0D108BD9-81ED-4DB2-BD59-A6C34878D82A}">
                    <a16:rowId xmlns:a16="http://schemas.microsoft.com/office/drawing/2014/main" val="3142957017"/>
                  </a:ext>
                </a:extLst>
              </a:tr>
              <a:tr h="440983">
                <a:tc>
                  <a:txBody>
                    <a:bodyPr/>
                    <a:lstStyle/>
                    <a:p>
                      <a:r>
                        <a:rPr lang="en-GB" sz="1200" b="0" dirty="0">
                          <a:solidFill>
                            <a:schemeClr val="tx1"/>
                          </a:solidFill>
                        </a:rPr>
                        <a:t>How many family members are there?</a:t>
                      </a:r>
                    </a:p>
                  </a:txBody>
                  <a:tcPr/>
                </a:tc>
                <a:tc>
                  <a:txBody>
                    <a:bodyPr/>
                    <a:lstStyle/>
                    <a:p>
                      <a:r>
                        <a:rPr lang="en-GB" sz="1200" b="0" dirty="0">
                          <a:solidFill>
                            <a:schemeClr val="tx1"/>
                          </a:solidFill>
                        </a:rPr>
                        <a:t>2</a:t>
                      </a:r>
                    </a:p>
                  </a:txBody>
                  <a:tcPr/>
                </a:tc>
                <a:extLst>
                  <a:ext uri="{0D108BD9-81ED-4DB2-BD59-A6C34878D82A}">
                    <a16:rowId xmlns:a16="http://schemas.microsoft.com/office/drawing/2014/main" val="2943776958"/>
                  </a:ext>
                </a:extLst>
              </a:tr>
              <a:tr h="1331187">
                <a:tc gridSpan="2">
                  <a:txBody>
                    <a:bodyPr/>
                    <a:lstStyle/>
                    <a:p>
                      <a:pPr marL="0" marR="0" lvl="0" indent="0" algn="l" defTabSz="755934" rtl="0" eaLnBrk="1" fontAlgn="auto" latinLnBrk="0" hangingPunct="1">
                        <a:lnSpc>
                          <a:spcPct val="100000"/>
                        </a:lnSpc>
                        <a:spcBef>
                          <a:spcPts val="0"/>
                        </a:spcBef>
                        <a:spcAft>
                          <a:spcPts val="0"/>
                        </a:spcAft>
                        <a:buClrTx/>
                        <a:buSzTx/>
                        <a:buFontTx/>
                        <a:buNone/>
                        <a:tabLst/>
                        <a:defRPr/>
                      </a:pPr>
                      <a:r>
                        <a:rPr lang="en-GB" sz="1200" b="0" dirty="0">
                          <a:solidFill>
                            <a:schemeClr val="tx1"/>
                          </a:solidFill>
                        </a:rPr>
                        <a:t>What is their house like? Describe the areas for cooking, sleeping, and cleaning below. What might this show about their quality of life? Remember all aspects of development we have discussed in the compass rose (social, economic, environmental, political). </a:t>
                      </a:r>
                    </a:p>
                  </a:txBody>
                  <a:tcPr/>
                </a:tc>
                <a:tc hMerge="1">
                  <a:txBody>
                    <a:bodyPr/>
                    <a:lstStyle/>
                    <a:p>
                      <a:endParaRPr lang="en-GB" sz="1200" dirty="0"/>
                    </a:p>
                  </a:txBody>
                  <a:tcPr/>
                </a:tc>
                <a:extLst>
                  <a:ext uri="{0D108BD9-81ED-4DB2-BD59-A6C34878D82A}">
                    <a16:rowId xmlns:a16="http://schemas.microsoft.com/office/drawing/2014/main" val="1124998425"/>
                  </a:ext>
                </a:extLst>
              </a:tr>
              <a:tr h="1331187">
                <a:tc gridSpan="2">
                  <a:txBody>
                    <a:bodyPr/>
                    <a:lstStyle/>
                    <a:p>
                      <a:endParaRPr lang="en-GB" sz="1200" b="0" dirty="0">
                        <a:solidFill>
                          <a:schemeClr val="tx1"/>
                        </a:solidFill>
                      </a:endParaRPr>
                    </a:p>
                    <a:p>
                      <a:endParaRPr lang="en-GB" sz="1200" b="0" dirty="0">
                        <a:solidFill>
                          <a:schemeClr val="tx1"/>
                        </a:solidFill>
                      </a:endParaRPr>
                    </a:p>
                    <a:p>
                      <a:r>
                        <a:rPr lang="en-GB" sz="1200" b="0" dirty="0">
                          <a:solidFill>
                            <a:schemeClr val="tx1"/>
                          </a:solidFill>
                        </a:rPr>
                        <a:t>Their home is a modern house in France. It is very sanitary and well kept. The beds are comfortable and clean. Due to the family living in a rural area the pollution is not likely to be heavy.  And the crime rate would be low due to access of schools in their area. There life expectancy is high as they can get healthcare and live in sanitary conditions. They have freedom of speech because they live in France. Their general quality of life is very good due.</a:t>
                      </a: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p>
                      <a:endParaRPr lang="en-GB" sz="1200" b="0" dirty="0">
                        <a:solidFill>
                          <a:schemeClr val="tx1"/>
                        </a:solidFill>
                      </a:endParaRPr>
                    </a:p>
                  </a:txBody>
                  <a:tcPr/>
                </a:tc>
                <a:tc hMerge="1">
                  <a:txBody>
                    <a:bodyPr/>
                    <a:lstStyle/>
                    <a:p>
                      <a:endParaRPr lang="en-GB"/>
                    </a:p>
                  </a:txBody>
                  <a:tcPr/>
                </a:tc>
                <a:extLst>
                  <a:ext uri="{0D108BD9-81ED-4DB2-BD59-A6C34878D82A}">
                    <a16:rowId xmlns:a16="http://schemas.microsoft.com/office/drawing/2014/main" val="4161872832"/>
                  </a:ext>
                </a:extLst>
              </a:tr>
            </a:tbl>
          </a:graphicData>
        </a:graphic>
      </p:graphicFrame>
      <p:pic>
        <p:nvPicPr>
          <p:cNvPr id="3" name="Picture 2">
            <a:extLst>
              <a:ext uri="{FF2B5EF4-FFF2-40B4-BE49-F238E27FC236}">
                <a16:creationId xmlns:a16="http://schemas.microsoft.com/office/drawing/2014/main" id="{49A9D8C5-7B25-2F29-6961-772BEF87CF57}"/>
              </a:ext>
            </a:extLst>
          </p:cNvPr>
          <p:cNvPicPr>
            <a:picLocks noChangeAspect="1"/>
          </p:cNvPicPr>
          <p:nvPr/>
        </p:nvPicPr>
        <p:blipFill>
          <a:blip r:embed="rId4"/>
          <a:srcRect l="10524" t="15846" r="31358" b="12322"/>
          <a:stretch/>
        </p:blipFill>
        <p:spPr>
          <a:xfrm>
            <a:off x="426879" y="2648619"/>
            <a:ext cx="2926080" cy="2046211"/>
          </a:xfrm>
          <a:prstGeom prst="rect">
            <a:avLst/>
          </a:prstGeom>
        </p:spPr>
      </p:pic>
    </p:spTree>
    <p:extLst>
      <p:ext uri="{BB962C8B-B14F-4D97-AF65-F5344CB8AC3E}">
        <p14:creationId xmlns:p14="http://schemas.microsoft.com/office/powerpoint/2010/main" val="24473695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C91BEE-96C9-4B43-872F-315FF9E045A0}"/>
              </a:ext>
            </a:extLst>
          </p:cNvPr>
          <p:cNvSpPr txBox="1"/>
          <p:nvPr/>
        </p:nvSpPr>
        <p:spPr>
          <a:xfrm>
            <a:off x="170596" y="241194"/>
            <a:ext cx="7267433" cy="276999"/>
          </a:xfrm>
          <a:prstGeom prst="rect">
            <a:avLst/>
          </a:prstGeom>
          <a:noFill/>
        </p:spPr>
        <p:txBody>
          <a:bodyPr wrap="square">
            <a:spAutoFit/>
          </a:bodyPr>
          <a:lstStyle/>
          <a:p>
            <a:r>
              <a:rPr lang="en-GB" sz="1200" dirty="0"/>
              <a:t>Write a paragraph to describe the similarities and differences of the families you have chosen. </a:t>
            </a:r>
          </a:p>
        </p:txBody>
      </p:sp>
      <p:pic>
        <p:nvPicPr>
          <p:cNvPr id="4" name="Picture 3">
            <a:extLst>
              <a:ext uri="{FF2B5EF4-FFF2-40B4-BE49-F238E27FC236}">
                <a16:creationId xmlns:a16="http://schemas.microsoft.com/office/drawing/2014/main" id="{150B1728-1C95-4450-81FC-00EDAACB199C}"/>
              </a:ext>
            </a:extLst>
          </p:cNvPr>
          <p:cNvPicPr>
            <a:picLocks noChangeAspect="1"/>
          </p:cNvPicPr>
          <p:nvPr/>
        </p:nvPicPr>
        <p:blipFill rotWithShape="1">
          <a:blip r:embed="rId2"/>
          <a:srcRect l="8882" t="30526" r="48190" b="27544"/>
          <a:stretch/>
        </p:blipFill>
        <p:spPr>
          <a:xfrm>
            <a:off x="170596" y="7837462"/>
            <a:ext cx="4756163" cy="2613157"/>
          </a:xfrm>
          <a:prstGeom prst="rect">
            <a:avLst/>
          </a:prstGeom>
        </p:spPr>
      </p:pic>
      <p:graphicFrame>
        <p:nvGraphicFramePr>
          <p:cNvPr id="5" name="Table 4">
            <a:extLst>
              <a:ext uri="{FF2B5EF4-FFF2-40B4-BE49-F238E27FC236}">
                <a16:creationId xmlns:a16="http://schemas.microsoft.com/office/drawing/2014/main" id="{D38415DF-B36A-4C55-A57B-B30572153D72}"/>
              </a:ext>
            </a:extLst>
          </p:cNvPr>
          <p:cNvGraphicFramePr>
            <a:graphicFrameLocks noGrp="1"/>
          </p:cNvGraphicFramePr>
          <p:nvPr>
            <p:extLst>
              <p:ext uri="{D42A27DB-BD31-4B8C-83A1-F6EECF244321}">
                <p14:modId xmlns:p14="http://schemas.microsoft.com/office/powerpoint/2010/main" val="1132814724"/>
              </p:ext>
            </p:extLst>
          </p:nvPr>
        </p:nvGraphicFramePr>
        <p:xfrm>
          <a:off x="434419" y="779603"/>
          <a:ext cx="7003610" cy="5119703"/>
        </p:xfrm>
        <a:graphic>
          <a:graphicData uri="http://schemas.openxmlformats.org/drawingml/2006/table">
            <a:tbl>
              <a:tblPr firstRow="1" bandRow="1">
                <a:tableStyleId>{69CF1AB2-1976-4502-BF36-3FF5EA218861}</a:tableStyleId>
              </a:tblPr>
              <a:tblGrid>
                <a:gridCol w="7003610">
                  <a:extLst>
                    <a:ext uri="{9D8B030D-6E8A-4147-A177-3AD203B41FA5}">
                      <a16:colId xmlns:a16="http://schemas.microsoft.com/office/drawing/2014/main" val="3826628043"/>
                    </a:ext>
                  </a:extLst>
                </a:gridCol>
              </a:tblGrid>
              <a:tr h="558543">
                <a:tc>
                  <a:txBody>
                    <a:bodyPr/>
                    <a:lstStyle/>
                    <a:p>
                      <a:r>
                        <a:rPr lang="en-GB" sz="1200" b="0" dirty="0">
                          <a:solidFill>
                            <a:schemeClr val="tx1"/>
                          </a:solidFill>
                        </a:rPr>
                        <a:t>The 2 families I chose were on the opposite ends of the Dollar street. One of them had  $29 a month, while the other family had $14,753 a month to live one. </a:t>
                      </a:r>
                    </a:p>
                  </a:txBody>
                  <a:tcPr/>
                </a:tc>
                <a:extLst>
                  <a:ext uri="{0D108BD9-81ED-4DB2-BD59-A6C34878D82A}">
                    <a16:rowId xmlns:a16="http://schemas.microsoft.com/office/drawing/2014/main" val="1743717898"/>
                  </a:ext>
                </a:extLst>
              </a:tr>
              <a:tr h="352975">
                <a:tc>
                  <a:txBody>
                    <a:bodyPr/>
                    <a:lstStyle/>
                    <a:p>
                      <a:r>
                        <a:rPr lang="en-GB" sz="1200" b="0" dirty="0">
                          <a:solidFill>
                            <a:schemeClr val="tx1"/>
                          </a:solidFill>
                        </a:rPr>
                        <a:t>Some similarities between both families is that they both had relatively clean teeth, hairbrushes/Combs and cooking pots this shows</a:t>
                      </a:r>
                    </a:p>
                  </a:txBody>
                  <a:tcPr/>
                </a:tc>
                <a:extLst>
                  <a:ext uri="{0D108BD9-81ED-4DB2-BD59-A6C34878D82A}">
                    <a16:rowId xmlns:a16="http://schemas.microsoft.com/office/drawing/2014/main" val="2750718135"/>
                  </a:ext>
                </a:extLst>
              </a:tr>
              <a:tr h="352975">
                <a:tc>
                  <a:txBody>
                    <a:bodyPr/>
                    <a:lstStyle/>
                    <a:p>
                      <a:r>
                        <a:rPr lang="en-GB" sz="1200" b="0" dirty="0">
                          <a:solidFill>
                            <a:schemeClr val="tx1"/>
                          </a:solidFill>
                        </a:rPr>
                        <a:t>However, due to the large gap in income there are many differences, for instance family 434 had access to many electronics which aided in their everyday life, e.g. stoves, lights, washing machines toilets, radio music equipment, taps and cars.</a:t>
                      </a:r>
                    </a:p>
                  </a:txBody>
                  <a:tcPr/>
                </a:tc>
                <a:extLst>
                  <a:ext uri="{0D108BD9-81ED-4DB2-BD59-A6C34878D82A}">
                    <a16:rowId xmlns:a16="http://schemas.microsoft.com/office/drawing/2014/main" val="3142957017"/>
                  </a:ext>
                </a:extLst>
              </a:tr>
              <a:tr h="352975">
                <a:tc>
                  <a:txBody>
                    <a:bodyPr/>
                    <a:lstStyle/>
                    <a:p>
                      <a:r>
                        <a:rPr lang="en-GB" sz="1200" b="0" dirty="0">
                          <a:solidFill>
                            <a:schemeClr val="tx1"/>
                          </a:solidFill>
                        </a:rPr>
                        <a:t>Family 18 living in extreme poverty had very limited supplies for example they only had 2 sets of shoes across their entire family of 5 and their bathroom was just a hole in the ground, the kitchen was a fire and pot, the front door was just some </a:t>
                      </a:r>
                      <a:r>
                        <a:rPr lang="en-GB" sz="1200" b="0">
                          <a:solidFill>
                            <a:schemeClr val="tx1"/>
                          </a:solidFill>
                        </a:rPr>
                        <a:t>wooden planks and </a:t>
                      </a:r>
                      <a:r>
                        <a:rPr lang="en-GB" sz="1200" b="0" dirty="0">
                          <a:solidFill>
                            <a:schemeClr val="tx1"/>
                          </a:solidFill>
                        </a:rPr>
                        <a:t>they had only 1 piece </a:t>
                      </a:r>
                      <a:r>
                        <a:rPr lang="en-GB" sz="1200" b="0">
                          <a:solidFill>
                            <a:schemeClr val="tx1"/>
                          </a:solidFill>
                        </a:rPr>
                        <a:t>of cutlery.</a:t>
                      </a:r>
                      <a:endParaRPr lang="en-GB" sz="1200" b="0" dirty="0">
                        <a:solidFill>
                          <a:schemeClr val="tx1"/>
                        </a:solidFill>
                      </a:endParaRPr>
                    </a:p>
                  </a:txBody>
                  <a:tcPr/>
                </a:tc>
                <a:extLst>
                  <a:ext uri="{0D108BD9-81ED-4DB2-BD59-A6C34878D82A}">
                    <a16:rowId xmlns:a16="http://schemas.microsoft.com/office/drawing/2014/main" val="783530984"/>
                  </a:ext>
                </a:extLst>
              </a:tr>
              <a:tr h="352975">
                <a:tc>
                  <a:txBody>
                    <a:bodyPr/>
                    <a:lstStyle/>
                    <a:p>
                      <a:endParaRPr lang="en-GB" sz="1200" b="0" dirty="0">
                        <a:solidFill>
                          <a:schemeClr val="tx1"/>
                        </a:solidFill>
                      </a:endParaRPr>
                    </a:p>
                  </a:txBody>
                  <a:tcPr/>
                </a:tc>
                <a:extLst>
                  <a:ext uri="{0D108BD9-81ED-4DB2-BD59-A6C34878D82A}">
                    <a16:rowId xmlns:a16="http://schemas.microsoft.com/office/drawing/2014/main" val="644612105"/>
                  </a:ext>
                </a:extLst>
              </a:tr>
              <a:tr h="352975">
                <a:tc>
                  <a:txBody>
                    <a:bodyPr/>
                    <a:lstStyle/>
                    <a:p>
                      <a:endParaRPr lang="en-GB" sz="1200" b="0" dirty="0">
                        <a:solidFill>
                          <a:schemeClr val="tx1"/>
                        </a:solidFill>
                      </a:endParaRPr>
                    </a:p>
                  </a:txBody>
                  <a:tcPr/>
                </a:tc>
                <a:extLst>
                  <a:ext uri="{0D108BD9-81ED-4DB2-BD59-A6C34878D82A}">
                    <a16:rowId xmlns:a16="http://schemas.microsoft.com/office/drawing/2014/main" val="1643305482"/>
                  </a:ext>
                </a:extLst>
              </a:tr>
              <a:tr h="352975">
                <a:tc>
                  <a:txBody>
                    <a:bodyPr/>
                    <a:lstStyle/>
                    <a:p>
                      <a:endParaRPr lang="en-GB" sz="1200" b="0" dirty="0">
                        <a:solidFill>
                          <a:schemeClr val="tx1"/>
                        </a:solidFill>
                      </a:endParaRPr>
                    </a:p>
                  </a:txBody>
                  <a:tcPr/>
                </a:tc>
                <a:extLst>
                  <a:ext uri="{0D108BD9-81ED-4DB2-BD59-A6C34878D82A}">
                    <a16:rowId xmlns:a16="http://schemas.microsoft.com/office/drawing/2014/main" val="1666480688"/>
                  </a:ext>
                </a:extLst>
              </a:tr>
              <a:tr h="352975">
                <a:tc>
                  <a:txBody>
                    <a:bodyPr/>
                    <a:lstStyle/>
                    <a:p>
                      <a:endParaRPr lang="en-GB" sz="1200" b="0" dirty="0">
                        <a:solidFill>
                          <a:schemeClr val="tx1"/>
                        </a:solidFill>
                      </a:endParaRPr>
                    </a:p>
                  </a:txBody>
                  <a:tcPr/>
                </a:tc>
                <a:extLst>
                  <a:ext uri="{0D108BD9-81ED-4DB2-BD59-A6C34878D82A}">
                    <a16:rowId xmlns:a16="http://schemas.microsoft.com/office/drawing/2014/main" val="3669651370"/>
                  </a:ext>
                </a:extLst>
              </a:tr>
              <a:tr h="352975">
                <a:tc>
                  <a:txBody>
                    <a:bodyPr/>
                    <a:lstStyle/>
                    <a:p>
                      <a:endParaRPr lang="en-GB" sz="1200" b="0" dirty="0">
                        <a:solidFill>
                          <a:schemeClr val="tx1"/>
                        </a:solidFill>
                      </a:endParaRPr>
                    </a:p>
                  </a:txBody>
                  <a:tcPr/>
                </a:tc>
                <a:extLst>
                  <a:ext uri="{0D108BD9-81ED-4DB2-BD59-A6C34878D82A}">
                    <a16:rowId xmlns:a16="http://schemas.microsoft.com/office/drawing/2014/main" val="537239289"/>
                  </a:ext>
                </a:extLst>
              </a:tr>
              <a:tr h="352975">
                <a:tc>
                  <a:txBody>
                    <a:bodyPr/>
                    <a:lstStyle/>
                    <a:p>
                      <a:endParaRPr lang="en-GB" sz="1200" b="0" dirty="0">
                        <a:solidFill>
                          <a:schemeClr val="tx1"/>
                        </a:solidFill>
                      </a:endParaRPr>
                    </a:p>
                  </a:txBody>
                  <a:tcPr/>
                </a:tc>
                <a:extLst>
                  <a:ext uri="{0D108BD9-81ED-4DB2-BD59-A6C34878D82A}">
                    <a16:rowId xmlns:a16="http://schemas.microsoft.com/office/drawing/2014/main" val="3352758676"/>
                  </a:ext>
                </a:extLst>
              </a:tr>
              <a:tr h="352975">
                <a:tc>
                  <a:txBody>
                    <a:bodyPr/>
                    <a:lstStyle/>
                    <a:p>
                      <a:endParaRPr lang="en-GB" sz="1200" b="0" dirty="0">
                        <a:solidFill>
                          <a:schemeClr val="tx1"/>
                        </a:solidFill>
                      </a:endParaRPr>
                    </a:p>
                  </a:txBody>
                  <a:tcPr/>
                </a:tc>
                <a:extLst>
                  <a:ext uri="{0D108BD9-81ED-4DB2-BD59-A6C34878D82A}">
                    <a16:rowId xmlns:a16="http://schemas.microsoft.com/office/drawing/2014/main" val="2378695195"/>
                  </a:ext>
                </a:extLst>
              </a:tr>
              <a:tr h="352975">
                <a:tc>
                  <a:txBody>
                    <a:bodyPr/>
                    <a:lstStyle/>
                    <a:p>
                      <a:endParaRPr lang="en-GB" sz="1200" b="0" dirty="0">
                        <a:solidFill>
                          <a:schemeClr val="tx1"/>
                        </a:solidFill>
                      </a:endParaRPr>
                    </a:p>
                  </a:txBody>
                  <a:tcPr/>
                </a:tc>
                <a:extLst>
                  <a:ext uri="{0D108BD9-81ED-4DB2-BD59-A6C34878D82A}">
                    <a16:rowId xmlns:a16="http://schemas.microsoft.com/office/drawing/2014/main" val="2112806858"/>
                  </a:ext>
                </a:extLst>
              </a:tr>
            </a:tbl>
          </a:graphicData>
        </a:graphic>
      </p:graphicFrame>
      <p:sp>
        <p:nvSpPr>
          <p:cNvPr id="7" name="TextBox 6">
            <a:extLst>
              <a:ext uri="{FF2B5EF4-FFF2-40B4-BE49-F238E27FC236}">
                <a16:creationId xmlns:a16="http://schemas.microsoft.com/office/drawing/2014/main" id="{B75E114C-20F2-4F14-B030-E0068493EB61}"/>
              </a:ext>
            </a:extLst>
          </p:cNvPr>
          <p:cNvSpPr txBox="1"/>
          <p:nvPr/>
        </p:nvSpPr>
        <p:spPr>
          <a:xfrm>
            <a:off x="284293" y="5014707"/>
            <a:ext cx="7003609" cy="830997"/>
          </a:xfrm>
          <a:prstGeom prst="rect">
            <a:avLst/>
          </a:prstGeom>
          <a:noFill/>
        </p:spPr>
        <p:txBody>
          <a:bodyPr wrap="square">
            <a:spAutoFit/>
          </a:bodyPr>
          <a:lstStyle/>
          <a:p>
            <a:r>
              <a:rPr lang="en-GB" sz="1200" dirty="0"/>
              <a:t>Finished? Explore the website in more detail. </a:t>
            </a:r>
          </a:p>
          <a:p>
            <a:pPr marL="228600" indent="-228600">
              <a:buFont typeface="+mj-lt"/>
              <a:buAutoNum type="arabicPeriod"/>
            </a:pPr>
            <a:r>
              <a:rPr lang="en-GB" sz="1200" dirty="0"/>
              <a:t>What further comparisons can you make? </a:t>
            </a:r>
          </a:p>
          <a:p>
            <a:pPr marL="228600" indent="-228600">
              <a:buFont typeface="+mj-lt"/>
              <a:buAutoNum type="arabicPeriod"/>
            </a:pPr>
            <a:r>
              <a:rPr lang="en-GB" sz="1200" dirty="0"/>
              <a:t>How could we measure development based on the items seen in the photographs from around the world?</a:t>
            </a:r>
          </a:p>
          <a:p>
            <a:pPr marL="228600" indent="-228600">
              <a:buFont typeface="+mj-lt"/>
              <a:buAutoNum type="arabicPeriod"/>
            </a:pPr>
            <a:r>
              <a:rPr lang="en-GB" sz="1200" dirty="0"/>
              <a:t>Has this helped you to remove your ‘gap instinct’?</a:t>
            </a:r>
          </a:p>
        </p:txBody>
      </p:sp>
    </p:spTree>
    <p:extLst>
      <p:ext uri="{BB962C8B-B14F-4D97-AF65-F5344CB8AC3E}">
        <p14:creationId xmlns:p14="http://schemas.microsoft.com/office/powerpoint/2010/main" val="388317827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TotalTime>
  <Words>608</Words>
  <Application>Microsoft Office PowerPoint</Application>
  <PresentationFormat>Custom</PresentationFormat>
  <Paragraphs>73</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Calibri Light</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Miss E Harris</dc:creator>
  <cp:lastModifiedBy>Chinedu Chile</cp:lastModifiedBy>
  <cp:revision>2</cp:revision>
  <dcterms:created xsi:type="dcterms:W3CDTF">2022-01-08T12:57:53Z</dcterms:created>
  <dcterms:modified xsi:type="dcterms:W3CDTF">2024-09-08T19:18:04Z</dcterms:modified>
</cp:coreProperties>
</file>

<file path=docProps/thumbnail.jpeg>
</file>